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Lst>
  <p:notesMasterIdLst>
    <p:notesMasterId r:id="rId19"/>
  </p:notesMasterIdLst>
  <p:sldIdLst>
    <p:sldId id="278" r:id="rId6"/>
    <p:sldId id="282" r:id="rId7"/>
    <p:sldId id="334" r:id="rId8"/>
    <p:sldId id="337" r:id="rId9"/>
    <p:sldId id="339" r:id="rId10"/>
    <p:sldId id="340" r:id="rId11"/>
    <p:sldId id="341" r:id="rId12"/>
    <p:sldId id="343" r:id="rId13"/>
    <p:sldId id="345" r:id="rId14"/>
    <p:sldId id="344" r:id="rId15"/>
    <p:sldId id="346" r:id="rId16"/>
    <p:sldId id="292" r:id="rId17"/>
    <p:sldId id="293"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endola, Christopher A" initials="ACA" lastIdx="1" clrIdx="0">
    <p:extLst>
      <p:ext uri="{19B8F6BF-5375-455C-9EA6-DF929625EA0E}">
        <p15:presenceInfo xmlns:p15="http://schemas.microsoft.com/office/powerpoint/2012/main" userId="S::christopher.amendola@optum.com::1a690378-5d97-4ba9-ba36-5b706852b6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86449" autoAdjust="0"/>
  </p:normalViewPr>
  <p:slideViewPr>
    <p:cSldViewPr snapToGrid="0">
      <p:cViewPr varScale="1">
        <p:scale>
          <a:sx n="74" d="100"/>
          <a:sy n="74" d="100"/>
        </p:scale>
        <p:origin x="869" y="67"/>
      </p:cViewPr>
      <p:guideLst>
        <p:guide orient="horz" pos="2160"/>
        <p:guide orient="horz" pos="4164"/>
        <p:guide orient="horz" pos="3888"/>
        <p:guide orient="horz" pos="3658"/>
        <p:guide pos="3840"/>
        <p:guide pos="305"/>
        <p:guide pos="744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592"/>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 I thought I would take a few minutes and do a semi-formal follow-up on the 2020 Process Improvement Project around </a:t>
            </a:r>
            <a:r>
              <a:rPr lang="en-US" sz="2000" dirty="0" err="1"/>
              <a:t>Opswise</a:t>
            </a:r>
            <a:r>
              <a:rPr lang="en-US" sz="2000" dirty="0"/>
              <a:t> Automation for the DCM 7.2 and beyond data pipeline.</a:t>
            </a:r>
          </a:p>
          <a:p>
            <a:endParaRPr lang="en-US" sz="2000" dirty="0"/>
          </a:p>
          <a:p>
            <a:r>
              <a:rPr lang="en-US" sz="2000" dirty="0"/>
              <a:t>The main objective of this project, as you all may remember, was to take advantage of efforts made in 2019, the results of which enabled Data Factory (DA) to be able to deliver Performance Engine (PE) ready data submissions to Impact Implementations.</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dirty="0"/>
          </a:p>
        </p:txBody>
      </p:sp>
    </p:spTree>
    <p:extLst>
      <p:ext uri="{BB962C8B-B14F-4D97-AF65-F5344CB8AC3E}">
        <p14:creationId xmlns:p14="http://schemas.microsoft.com/office/powerpoint/2010/main" val="3307016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125700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endParaRPr lang="en-US" sz="2000" dirty="0"/>
          </a:p>
          <a:p>
            <a:r>
              <a:rPr lang="en-US" sz="2000" dirty="0"/>
              <a:t>***</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355775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103094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a:p>
        </p:txBody>
      </p:sp>
    </p:spTree>
    <p:extLst>
      <p:ext uri="{BB962C8B-B14F-4D97-AF65-F5344CB8AC3E}">
        <p14:creationId xmlns:p14="http://schemas.microsoft.com/office/powerpoint/2010/main" val="9557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2000" dirty="0"/>
              <a:t>Project Page from the wiki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2</a:t>
            </a:fld>
            <a:endParaRPr lang="en-US"/>
          </a:p>
        </p:txBody>
      </p:sp>
    </p:spTree>
    <p:extLst>
      <p:ext uri="{BB962C8B-B14F-4D97-AF65-F5344CB8AC3E}">
        <p14:creationId xmlns:p14="http://schemas.microsoft.com/office/powerpoint/2010/main" val="384796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Here’s the cross department team involved.</a:t>
            </a:r>
          </a:p>
          <a:p>
            <a:r>
              <a:rPr lang="en-US" sz="2000" dirty="0"/>
              <a:t>***</a:t>
            </a:r>
          </a:p>
          <a:p>
            <a:r>
              <a:rPr lang="en-US" sz="2000" dirty="0"/>
              <a:t>Since PE-ready files represent a standard specification for every data submission no ETL support would be required on the part of the II team.  PE-ready data could automatically be submitted to the II PE without user intervention, and in a much less complex, ‘Leaned-out’, workflow. </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a:p>
        </p:txBody>
      </p:sp>
    </p:spTree>
    <p:extLst>
      <p:ext uri="{BB962C8B-B14F-4D97-AF65-F5344CB8AC3E}">
        <p14:creationId xmlns:p14="http://schemas.microsoft.com/office/powerpoint/2010/main" val="299066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a:p>
        </p:txBody>
      </p:sp>
      <p:sp>
        <p:nvSpPr>
          <p:cNvPr id="5" name="Rectangle 4">
            <a:extLst>
              <a:ext uri="{FF2B5EF4-FFF2-40B4-BE49-F238E27FC236}">
                <a16:creationId xmlns:a16="http://schemas.microsoft.com/office/drawing/2014/main" id="{8C3761C4-37EC-472F-AE89-A35A64B2C300}"/>
              </a:ext>
            </a:extLst>
          </p:cNvPr>
          <p:cNvSpPr/>
          <p:nvPr/>
        </p:nvSpPr>
        <p:spPr>
          <a:xfrm>
            <a:off x="1836005" y="4631114"/>
            <a:ext cx="3429000" cy="1200329"/>
          </a:xfrm>
          <a:prstGeom prst="rect">
            <a:avLst/>
          </a:prstGeom>
        </p:spPr>
        <p:txBody>
          <a:bodyPr>
            <a:spAutoFit/>
          </a:bodyPr>
          <a:lstStyle/>
          <a:p>
            <a:r>
              <a:rPr lang="en-US" dirty="0"/>
              <a:t>To give you some idea of the complexity reduction - this is the original Work-Stream for OPA/Crosswalk clients.</a:t>
            </a:r>
          </a:p>
        </p:txBody>
      </p:sp>
    </p:spTree>
    <p:extLst>
      <p:ext uri="{BB962C8B-B14F-4D97-AF65-F5344CB8AC3E}">
        <p14:creationId xmlns:p14="http://schemas.microsoft.com/office/powerpoint/2010/main" val="4004511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This is the DCM OPA Workstream that has been realized.</a:t>
            </a:r>
          </a:p>
          <a:p>
            <a:endParaRPr lang="en-US" dirty="0"/>
          </a:p>
          <a:p>
            <a:r>
              <a:rPr lang="en-US" sz="2000" dirty="0"/>
              <a:t>The systems development work for this project, this workflow, has been completed at this time, we are now in the process of deploying OPA DCM clients, coinciding with the OPA migration to the 7.2 version of II.</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191100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So given this is going on, I now want to quickly highlight the Key results, and some bonuses realized from this project</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70897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Seen this already</a:t>
            </a:r>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655282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7104"/>
            <a:ext cx="5486400" cy="3600450"/>
          </a:xfrm>
        </p:spPr>
        <p:txBody>
          <a:bodyPr/>
          <a:lstStyle/>
          <a:p>
            <a:r>
              <a:rPr lang="en-US" sz="2000" dirty="0"/>
              <a:t>Eliminated steps with ETL development required.</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1126232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1380061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 | Image instructions at right</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CA4886B7-26B1-4F85-8462-29E9EF265361}" type="datetime1">
              <a:rPr lang="en-US" smtClean="0"/>
              <a:t>6/15/2020</a:t>
            </a:fld>
            <a:endParaRPr lang="en-US" dirty="0"/>
          </a:p>
        </p:txBody>
      </p:sp>
      <p:sp>
        <p:nvSpPr>
          <p:cNvPr id="6" name="Footer Placeholder 5"/>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527A37B0-6620-411F-B9F6-135A1B4AE0E7}" type="datetime1">
              <a:rPr lang="en-US" smtClean="0"/>
              <a:t>6/15/2020</a:t>
            </a:fld>
            <a:endParaRPr lang="en-US" dirty="0"/>
          </a:p>
        </p:txBody>
      </p:sp>
      <p:sp>
        <p:nvSpPr>
          <p:cNvPr id="7" name="Footer Placeholder 6"/>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A567D776-C359-44AB-BE9A-49727ED657EB}" type="datetime1">
              <a:rPr lang="en-US" smtClean="0"/>
              <a:t>6/15/2020</a:t>
            </a:fld>
            <a:endParaRPr lang="en-US" dirty="0"/>
          </a:p>
        </p:txBody>
      </p:sp>
      <p:sp>
        <p:nvSpPr>
          <p:cNvPr id="7" name="Footer Placeholder 6"/>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B214DD12-C0B7-4EB7-BE19-20A981B87DFA}" type="datetime1">
              <a:rPr lang="en-US" smtClean="0"/>
              <a:t>6/15/2020</a:t>
            </a:fld>
            <a:endParaRPr lang="en-US" dirty="0"/>
          </a:p>
        </p:txBody>
      </p:sp>
      <p:sp>
        <p:nvSpPr>
          <p:cNvPr id="5" name="Footer Placeholder 4"/>
          <p:cNvSpPr>
            <a:spLocks noGrp="1"/>
          </p:cNvSpPr>
          <p:nvPr>
            <p:ph type="ftr" sz="quarter" idx="11"/>
          </p:nvPr>
        </p:nvSpPr>
        <p:spPr/>
        <p:txBody>
          <a:bodyPr/>
          <a:lstStyle/>
          <a:p>
            <a:pPr algn="r"/>
            <a:r>
              <a:rPr lang="en-US"/>
              <a:t>© 2020 Optum, Inc. All rights reserved. 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59E56CE5-DA97-4927-BDBD-BB321CB1A6C4}" type="datetime1">
              <a:rPr lang="en-US" smtClean="0"/>
              <a:t>6/15/2020</a:t>
            </a:fld>
            <a:endParaRPr lang="en-US" dirty="0"/>
          </a:p>
        </p:txBody>
      </p:sp>
      <p:sp>
        <p:nvSpPr>
          <p:cNvPr id="5" name="Footer Placeholder 4"/>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C240852D-C87A-4826-AD72-9FDBAB24800F}" type="datetime1">
              <a:rPr lang="en-US" smtClean="0"/>
              <a:t>6/15/2020</a:t>
            </a:fld>
            <a:endParaRPr lang="en-US" dirty="0"/>
          </a:p>
        </p:txBody>
      </p:sp>
      <p:sp>
        <p:nvSpPr>
          <p:cNvPr id="5" name="Footer Placeholder 4"/>
          <p:cNvSpPr>
            <a:spLocks noGrp="1"/>
          </p:cNvSpPr>
          <p:nvPr>
            <p:ph type="ftr" sz="quarter" idx="23"/>
          </p:nvPr>
        </p:nvSpPr>
        <p:spPr/>
        <p:txBody>
          <a:bodyPr/>
          <a:lstStyle/>
          <a:p>
            <a:pPr algn="r"/>
            <a:r>
              <a:rPr lang="en-US"/>
              <a:t>© 2020 Optum, Inc. All rights reserved. Confidential property of Optum. Do not distribute or reproduce without express permission from Optum.</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A70500ED-450C-4812-8F83-812B349AAA83}" type="datetime1">
              <a:rPr lang="en-US" smtClean="0"/>
              <a:t>6/15/2020</a:t>
            </a:fld>
            <a:endParaRPr lang="en-US" dirty="0"/>
          </a:p>
        </p:txBody>
      </p:sp>
      <p:sp>
        <p:nvSpPr>
          <p:cNvPr id="5" name="Footer Placeholder 4"/>
          <p:cNvSpPr>
            <a:spLocks noGrp="1"/>
          </p:cNvSpPr>
          <p:nvPr>
            <p:ph type="ftr" sz="quarter" idx="25"/>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EA330414-8BC4-47E7-ADAF-BC3527C08519}" type="datetime1">
              <a:rPr lang="en-US" smtClean="0"/>
              <a:t>6/15/2020</a:t>
            </a:fld>
            <a:endParaRPr lang="en-US" dirty="0"/>
          </a:p>
        </p:txBody>
      </p:sp>
      <p:sp>
        <p:nvSpPr>
          <p:cNvPr id="5" name="Footer Placeholder 4"/>
          <p:cNvSpPr>
            <a:spLocks noGrp="1"/>
          </p:cNvSpPr>
          <p:nvPr>
            <p:ph type="ftr" sz="quarter" idx="24"/>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320176C1-58B4-4BE5-A82F-114BD71DC6F9}" type="datetime1">
              <a:rPr lang="en-US" smtClean="0"/>
              <a:t>6/15/2020</a:t>
            </a:fld>
            <a:endParaRPr lang="en-US" dirty="0"/>
          </a:p>
        </p:txBody>
      </p:sp>
      <p:sp>
        <p:nvSpPr>
          <p:cNvPr id="5" name="Footer Placeholder 4"/>
          <p:cNvSpPr>
            <a:spLocks noGrp="1"/>
          </p:cNvSpPr>
          <p:nvPr>
            <p:ph type="ftr" sz="quarter" idx="23"/>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2EEDF620-679B-4769-9C5B-B18E80351BA7}" type="datetime1">
              <a:rPr lang="en-US" smtClean="0"/>
              <a:t>6/15/2020</a:t>
            </a:fld>
            <a:endParaRPr lang="en-US" dirty="0"/>
          </a:p>
        </p:txBody>
      </p:sp>
      <p:sp>
        <p:nvSpPr>
          <p:cNvPr id="5" name="Footer Placeholder 4"/>
          <p:cNvSpPr>
            <a:spLocks noGrp="1"/>
          </p:cNvSpPr>
          <p:nvPr>
            <p:ph type="ftr" sz="quarter" idx="23"/>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74AF452C-BC03-40B7-8DAA-3E8642F4C5D7}" type="datetime1">
              <a:rPr lang="en-US" smtClean="0"/>
              <a:t>6/15/2020</a:t>
            </a:fld>
            <a:endParaRPr lang="en-US" dirty="0"/>
          </a:p>
        </p:txBody>
      </p:sp>
      <p:sp>
        <p:nvSpPr>
          <p:cNvPr id="5" name="Footer Placeholder 4"/>
          <p:cNvSpPr>
            <a:spLocks noGrp="1"/>
          </p:cNvSpPr>
          <p:nvPr>
            <p:ph type="ftr" sz="quarter" idx="28"/>
          </p:nvPr>
        </p:nvSpPr>
        <p:spPr/>
        <p:txBody>
          <a:bodyPr/>
          <a:lstStyle/>
          <a:p>
            <a:pPr algn="r"/>
            <a:r>
              <a:rPr lang="en-US"/>
              <a:t>© 2020 Optum, Inc. All rights reserved. Confidential property of Optum. Do not distribute or reproduce without express permission from Optum.</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28E78DE8-D59E-4E52-BD09-B7E010850D30}" type="datetime1">
              <a:rPr lang="en-US" smtClean="0"/>
              <a:t>6/15/2020</a:t>
            </a:fld>
            <a:endParaRPr lang="en-US" dirty="0"/>
          </a:p>
        </p:txBody>
      </p:sp>
      <p:sp>
        <p:nvSpPr>
          <p:cNvPr id="5" name="Footer Placeholder 4"/>
          <p:cNvSpPr>
            <a:spLocks noGrp="1"/>
          </p:cNvSpPr>
          <p:nvPr>
            <p:ph type="ftr" sz="quarter" idx="28"/>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57A362F8-9165-43EA-8BFF-FBFB367753A5}" type="datetime1">
              <a:rPr lang="en-US" smtClean="0"/>
              <a:t>6/15/2020</a:t>
            </a:fld>
            <a:endParaRPr lang="en-US" dirty="0"/>
          </a:p>
        </p:txBody>
      </p:sp>
      <p:sp>
        <p:nvSpPr>
          <p:cNvPr id="5" name="Footer Placeholder 4"/>
          <p:cNvSpPr>
            <a:spLocks noGrp="1"/>
          </p:cNvSpPr>
          <p:nvPr>
            <p:ph type="ftr" sz="quarter" idx="30"/>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A6A054C0-152C-418B-A313-EF7115C4C82A}" type="datetime1">
              <a:rPr lang="en-US" smtClean="0"/>
              <a:t>6/15/2020</a:t>
            </a:fld>
            <a:endParaRPr lang="en-US" dirty="0"/>
          </a:p>
        </p:txBody>
      </p:sp>
      <p:sp>
        <p:nvSpPr>
          <p:cNvPr id="5" name="Footer Placeholder 4"/>
          <p:cNvSpPr>
            <a:spLocks noGrp="1"/>
          </p:cNvSpPr>
          <p:nvPr>
            <p:ph type="ftr" sz="quarter" idx="32"/>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390337E2-D128-41D4-B77B-D14915750EBB}" type="datetime1">
              <a:rPr lang="en-US" smtClean="0"/>
              <a:t>6/15/2020</a:t>
            </a:fld>
            <a:endParaRPr lang="en-US" dirty="0"/>
          </a:p>
        </p:txBody>
      </p:sp>
      <p:sp>
        <p:nvSpPr>
          <p:cNvPr id="5" name="Footer Placeholder 4"/>
          <p:cNvSpPr>
            <a:spLocks noGrp="1"/>
          </p:cNvSpPr>
          <p:nvPr>
            <p:ph type="ftr" sz="quarter" idx="25"/>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84627A7D-9AAD-479A-8AF2-19CA03547998}" type="datetime1">
              <a:rPr lang="en-US" smtClean="0"/>
              <a:t>6/15/2020</a:t>
            </a:fld>
            <a:endParaRPr lang="en-US" dirty="0"/>
          </a:p>
        </p:txBody>
      </p:sp>
      <p:sp>
        <p:nvSpPr>
          <p:cNvPr id="5" name="Footer Placeholder 4"/>
          <p:cNvSpPr>
            <a:spLocks noGrp="1"/>
          </p:cNvSpPr>
          <p:nvPr>
            <p:ph type="ftr" sz="quarter" idx="22"/>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FB4DE137-510F-4D07-AE4B-9AC472EB83A5}" type="datetime1">
              <a:rPr lang="en-US" smtClean="0"/>
              <a:t>6/15/2020</a:t>
            </a:fld>
            <a:endParaRPr lang="en-US" dirty="0"/>
          </a:p>
        </p:txBody>
      </p:sp>
      <p:sp>
        <p:nvSpPr>
          <p:cNvPr id="5" name="Footer Placeholder 4"/>
          <p:cNvSpPr>
            <a:spLocks noGrp="1"/>
          </p:cNvSpPr>
          <p:nvPr>
            <p:ph type="ftr" sz="quarter" idx="24"/>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9DF5F5DC-57E1-49EA-8A50-93674A218190}" type="datetime1">
              <a:rPr lang="en-US" smtClean="0"/>
              <a:t>6/15/2020</a:t>
            </a:fld>
            <a:endParaRPr lang="en-US" dirty="0"/>
          </a:p>
        </p:txBody>
      </p:sp>
      <p:sp>
        <p:nvSpPr>
          <p:cNvPr id="5" name="Footer Placeholder 4"/>
          <p:cNvSpPr>
            <a:spLocks noGrp="1"/>
          </p:cNvSpPr>
          <p:nvPr>
            <p:ph type="ftr" sz="quarter" idx="26"/>
          </p:nvPr>
        </p:nvSpPr>
        <p:spPr/>
        <p:txBody>
          <a:bodyPr/>
          <a:lstStyle/>
          <a:p>
            <a:pPr algn="r"/>
            <a:r>
              <a:rPr lang="en-US"/>
              <a:t>© 2020 Optum, Inc. All rights reserved. Confidential property of Optum. Do not distribute or reproduce without express permission from Optum.</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7B96A86B-44F5-40DB-940F-4019FB593A20}" type="datetime1">
              <a:rPr lang="en-US" smtClean="0"/>
              <a:t>6/15/2020</a:t>
            </a:fld>
            <a:endParaRPr lang="en-US" dirty="0"/>
          </a:p>
        </p:txBody>
      </p:sp>
      <p:sp>
        <p:nvSpPr>
          <p:cNvPr id="5" name="Footer Placeholder 4"/>
          <p:cNvSpPr>
            <a:spLocks noGrp="1"/>
          </p:cNvSpPr>
          <p:nvPr>
            <p:ph type="ftr" sz="quarter" idx="23"/>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1CE08BB7-C433-4BBD-A3AE-A157C63A63E7}" type="datetime1">
              <a:rPr lang="en-US" smtClean="0"/>
              <a:t>6/15/2020</a:t>
            </a:fld>
            <a:endParaRPr lang="en-US" dirty="0"/>
          </a:p>
        </p:txBody>
      </p:sp>
      <p:sp>
        <p:nvSpPr>
          <p:cNvPr id="5" name="Footer Placeholder 4"/>
          <p:cNvSpPr>
            <a:spLocks noGrp="1"/>
          </p:cNvSpPr>
          <p:nvPr>
            <p:ph type="ftr" sz="quarter" idx="24"/>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87910BF9-5C82-48A8-8BC6-FEBEA76D4129}" type="datetime1">
              <a:rPr lang="en-US" smtClean="0"/>
              <a:t>6/15/2020</a:t>
            </a:fld>
            <a:endParaRPr lang="en-US" dirty="0"/>
          </a:p>
        </p:txBody>
      </p:sp>
      <p:sp>
        <p:nvSpPr>
          <p:cNvPr id="5" name="Footer Placeholder 4"/>
          <p:cNvSpPr>
            <a:spLocks noGrp="1"/>
          </p:cNvSpPr>
          <p:nvPr>
            <p:ph type="ftr" sz="quarter" idx="25"/>
          </p:nvPr>
        </p:nvSpPr>
        <p:spPr/>
        <p:txBody>
          <a:bodyPr/>
          <a:lstStyle/>
          <a:p>
            <a:pPr algn="r"/>
            <a:r>
              <a:rPr lang="en-US"/>
              <a:t>© 2020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C27A2B5A-94AB-40DF-B369-3A482FECDAA3}" type="datetime1">
              <a:rPr lang="en-US" smtClean="0"/>
              <a:t>6/15/2020</a:t>
            </a:fld>
            <a:endParaRPr lang="en-US" dirty="0"/>
          </a:p>
        </p:txBody>
      </p:sp>
      <p:sp>
        <p:nvSpPr>
          <p:cNvPr id="15" name="Footer Placeholder 14"/>
          <p:cNvSpPr>
            <a:spLocks noGrp="1"/>
          </p:cNvSpPr>
          <p:nvPr>
            <p:ph type="ftr" sz="quarter" idx="11"/>
          </p:nvPr>
        </p:nvSpPr>
        <p:spPr/>
        <p:txBody>
          <a:bodyPr/>
          <a:lstStyle/>
          <a:p>
            <a:pPr algn="r"/>
            <a:r>
              <a:rPr lang="en-US"/>
              <a:t>© 2020 Optum, Inc. All rights reserved. Confidential property of Optum. Do not distribute or reproduce without express permission from Optum.</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dirty="0"/>
              <a:t>Insightful presentation title in sentence case max 3 lines</a:t>
            </a:r>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1C0BFA25-181E-4463-ABC4-6F794643840D}" type="datetime1">
              <a:rPr lang="en-US" smtClean="0"/>
              <a:t>6/15/2020</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a:t>© 2020 Optum, Inc. All rights reserved. Confidential property of Optum. Do not distribute or reproduce without express permission from Optum.</a:t>
            </a: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err="1"/>
              <a:t>Opswise</a:t>
            </a:r>
            <a:r>
              <a:rPr lang="en-US" sz="4000" dirty="0"/>
              <a:t> DCM BPO V7.2 Automation Project:</a:t>
            </a:r>
            <a:br>
              <a:rPr lang="en-US" sz="4000" dirty="0"/>
            </a:br>
            <a:r>
              <a:rPr lang="en-US" sz="4000" dirty="0"/>
              <a:t>2020 Process Improvement Summary Results</a:t>
            </a:r>
          </a:p>
        </p:txBody>
      </p:sp>
      <p:sp>
        <p:nvSpPr>
          <p:cNvPr id="3" name="Subtitle 2"/>
          <p:cNvSpPr>
            <a:spLocks noGrp="1"/>
          </p:cNvSpPr>
          <p:nvPr>
            <p:ph type="subTitle" idx="1"/>
          </p:nvPr>
        </p:nvSpPr>
        <p:spPr/>
        <p:txBody>
          <a:bodyPr/>
          <a:lstStyle/>
          <a:p>
            <a:r>
              <a:rPr lang="en-US" dirty="0"/>
              <a:t>Chris Amendola</a:t>
            </a:r>
          </a:p>
        </p:txBody>
      </p:sp>
      <p:sp>
        <p:nvSpPr>
          <p:cNvPr id="4" name="Text Placeholder 3"/>
          <p:cNvSpPr>
            <a:spLocks noGrp="1"/>
          </p:cNvSpPr>
          <p:nvPr>
            <p:ph type="body" sz="quarter" idx="13"/>
          </p:nvPr>
        </p:nvSpPr>
        <p:spPr/>
        <p:txBody>
          <a:bodyPr/>
          <a:lstStyle/>
          <a:p>
            <a:r>
              <a:rPr lang="en-US" dirty="0"/>
              <a:t>June 9</a:t>
            </a:r>
            <a:r>
              <a:rPr lang="en-US" baseline="30000" dirty="0"/>
              <a:t>th</a:t>
            </a:r>
            <a:r>
              <a:rPr lang="en-US" dirty="0"/>
              <a:t> 2020</a:t>
            </a:r>
          </a:p>
        </p:txBody>
      </p:sp>
    </p:spTree>
    <p:extLst>
      <p:ext uri="{BB962C8B-B14F-4D97-AF65-F5344CB8AC3E}">
        <p14:creationId xmlns:p14="http://schemas.microsoft.com/office/powerpoint/2010/main" val="3072915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Additional Benefits</a:t>
            </a:r>
          </a:p>
        </p:txBody>
      </p:sp>
      <p:sp>
        <p:nvSpPr>
          <p:cNvPr id="8" name="Text Placeholder 7"/>
          <p:cNvSpPr>
            <a:spLocks noGrp="1"/>
          </p:cNvSpPr>
          <p:nvPr>
            <p:ph type="body" idx="1"/>
          </p:nvPr>
        </p:nvSpPr>
        <p:spPr/>
        <p:txBody>
          <a:bodyPr/>
          <a:lstStyle/>
          <a:p>
            <a:r>
              <a:rPr lang="en-US" dirty="0"/>
              <a:t>Results of Lean-</a:t>
            </a:r>
            <a:r>
              <a:rPr lang="en-US" dirty="0" err="1"/>
              <a:t>ing</a:t>
            </a:r>
            <a:r>
              <a:rPr lang="en-US" dirty="0"/>
              <a:t> out the process</a:t>
            </a:r>
          </a:p>
        </p:txBody>
      </p:sp>
      <p:sp>
        <p:nvSpPr>
          <p:cNvPr id="2" name="Footer Placeholder 1"/>
          <p:cNvSpPr>
            <a:spLocks noGrp="1"/>
          </p:cNvSpPr>
          <p:nvPr>
            <p:ph type="ftr" sz="quarter" idx="4294967295"/>
          </p:nvPr>
        </p:nvSpPr>
        <p:spPr>
          <a:xfrm>
            <a:off x="5295900" y="7040880"/>
            <a:ext cx="5924549" cy="365125"/>
          </a:xfrm>
        </p:spPr>
        <p:txBody>
          <a:bodyPr/>
          <a:lstStyle/>
          <a:p>
            <a:r>
              <a:rPr lang="en-US"/>
              <a:t>© 2020 Optum, Inc. All rights reserved. Confidential property of Optum. Do not distribute or reproduce without express permission from Optum.</a:t>
            </a:r>
            <a:endParaRPr lang="en-US" dirty="0"/>
          </a:p>
        </p:txBody>
      </p:sp>
    </p:spTree>
    <p:extLst>
      <p:ext uri="{BB962C8B-B14F-4D97-AF65-F5344CB8AC3E}">
        <p14:creationId xmlns:p14="http://schemas.microsoft.com/office/powerpoint/2010/main" val="5695958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mn-lt"/>
              </a:rPr>
              <a:t>Beneficial Side-Effects</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11</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3" name="TextBox 2">
            <a:extLst>
              <a:ext uri="{FF2B5EF4-FFF2-40B4-BE49-F238E27FC236}">
                <a16:creationId xmlns:a16="http://schemas.microsoft.com/office/drawing/2014/main" id="{508AD865-3A9D-4B17-BFCA-3B4768463B5E}"/>
              </a:ext>
            </a:extLst>
          </p:cNvPr>
          <p:cNvSpPr txBox="1"/>
          <p:nvPr/>
        </p:nvSpPr>
        <p:spPr>
          <a:xfrm>
            <a:off x="495300" y="1387736"/>
            <a:ext cx="11309604" cy="3240887"/>
          </a:xfrm>
          <a:prstGeom prst="rect">
            <a:avLst/>
          </a:prstGeom>
          <a:noFill/>
        </p:spPr>
        <p:txBody>
          <a:bodyPr vert="horz" wrap="square" rtlCol="0">
            <a:spAutoFit/>
          </a:bodyPr>
          <a:lstStyle/>
          <a:p>
            <a:pPr marL="285750" indent="-285750">
              <a:buFont typeface="Arial" panose="020B0604020202020204" pitchFamily="34" charset="0"/>
              <a:buChar char="•"/>
            </a:pPr>
            <a:r>
              <a:rPr lang="en-US" sz="2400" dirty="0"/>
              <a:t>Significant reduction in the LOE for the transition of clients from implementation to operations </a:t>
            </a:r>
          </a:p>
          <a:p>
            <a:pPr marL="742950" lvl="1" indent="-285750">
              <a:buFont typeface="Arial" panose="020B0604020202020204" pitchFamily="34" charset="0"/>
              <a:buChar char="•"/>
            </a:pPr>
            <a:r>
              <a:rPr lang="en-US" sz="2400" dirty="0"/>
              <a:t>Client process is automation ready Day One </a:t>
            </a:r>
          </a:p>
          <a:p>
            <a:pPr marL="285750" indent="-285750">
              <a:buFont typeface="Arial" panose="020B0604020202020204" pitchFamily="34" charset="0"/>
              <a:buChar char="•"/>
            </a:pPr>
            <a:r>
              <a:rPr lang="en-US" sz="2400" dirty="0"/>
              <a:t>The current solution is general case</a:t>
            </a:r>
          </a:p>
          <a:p>
            <a:pPr marL="742950" lvl="1" indent="-285750">
              <a:buFont typeface="Arial" panose="020B0604020202020204" pitchFamily="34" charset="0"/>
              <a:buChar char="•"/>
            </a:pPr>
            <a:r>
              <a:rPr lang="en-US" sz="2400" dirty="0"/>
              <a:t>Supports any hosted client (not only DCM) with PE ready files</a:t>
            </a:r>
          </a:p>
          <a:p>
            <a:pPr marL="285750" indent="-285750">
              <a:buFont typeface="Arial" panose="020B0604020202020204" pitchFamily="34" charset="0"/>
              <a:buChar char="•"/>
            </a:pPr>
            <a:r>
              <a:rPr lang="en-US" sz="2400" dirty="0"/>
              <a:t>Modest reduction in over-all runtime, and disk resources </a:t>
            </a:r>
          </a:p>
          <a:p>
            <a:pPr marL="742950" lvl="1" indent="-285750">
              <a:buFont typeface="Arial" panose="020B0604020202020204" pitchFamily="34" charset="0"/>
              <a:buChar char="•"/>
            </a:pPr>
            <a:r>
              <a:rPr lang="en-US" sz="2400" dirty="0"/>
              <a:t>The elimination of Intake and Warehouse steps from process </a:t>
            </a:r>
          </a:p>
          <a:p>
            <a:pPr marL="742950" lvl="1" indent="-285750">
              <a:buFont typeface="Arial" panose="020B0604020202020204" pitchFamily="34" charset="0"/>
              <a:buChar char="•"/>
            </a:pPr>
            <a:r>
              <a:rPr lang="en-US" sz="2400" dirty="0"/>
              <a:t>(Measured Estimates TBD)</a:t>
            </a:r>
          </a:p>
          <a:p>
            <a:pPr algn="l" rtl="0" eaLnBrk="1" fontAlgn="auto" hangingPunct="1">
              <a:lnSpc>
                <a:spcPct val="90000"/>
              </a:lnSpc>
              <a:spcBef>
                <a:spcPts val="0"/>
              </a:spcBef>
              <a:spcAft>
                <a:spcPts val="400"/>
              </a:spcAft>
            </a:pPr>
            <a:endParaRPr lang="en-US" sz="1400" b="0" i="0" u="none" baseline="0" dirty="0">
              <a:solidFill>
                <a:srgbClr val="55565A"/>
              </a:solidFill>
              <a:latin typeface="Arial"/>
            </a:endParaRPr>
          </a:p>
        </p:txBody>
      </p:sp>
    </p:spTree>
    <p:extLst>
      <p:ext uri="{BB962C8B-B14F-4D97-AF65-F5344CB8AC3E}">
        <p14:creationId xmlns:p14="http://schemas.microsoft.com/office/powerpoint/2010/main" val="254780995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04664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Christopher Amendola	</a:t>
            </a:r>
          </a:p>
        </p:txBody>
      </p:sp>
      <p:sp>
        <p:nvSpPr>
          <p:cNvPr id="3" name="Text Placeholder 2"/>
          <p:cNvSpPr>
            <a:spLocks noGrp="1"/>
          </p:cNvSpPr>
          <p:nvPr>
            <p:ph type="body" idx="1"/>
          </p:nvPr>
        </p:nvSpPr>
        <p:spPr/>
        <p:txBody>
          <a:bodyPr/>
          <a:lstStyle/>
          <a:p>
            <a:r>
              <a:rPr lang="en-US"/>
              <a:t>Title</a:t>
            </a:r>
          </a:p>
        </p:txBody>
      </p:sp>
      <p:sp>
        <p:nvSpPr>
          <p:cNvPr id="4" name="Text Placeholder 3"/>
          <p:cNvSpPr>
            <a:spLocks noGrp="1"/>
          </p:cNvSpPr>
          <p:nvPr>
            <p:ph type="body" idx="10"/>
          </p:nvPr>
        </p:nvSpPr>
        <p:spPr/>
        <p:txBody>
          <a:bodyPr/>
          <a:lstStyle/>
          <a:p>
            <a:r>
              <a:rPr lang="en-US" dirty="0"/>
              <a:t>Contact information</a:t>
            </a:r>
          </a:p>
        </p:txBody>
      </p:sp>
      <p:sp>
        <p:nvSpPr>
          <p:cNvPr id="5" name="Text Placeholder 4"/>
          <p:cNvSpPr>
            <a:spLocks noGrp="1"/>
          </p:cNvSpPr>
          <p:nvPr>
            <p:ph type="body" sz="quarter" idx="11"/>
          </p:nvPr>
        </p:nvSpPr>
        <p:spPr/>
        <p:txBody>
          <a:bodyPr/>
          <a:lstStyle/>
          <a:p>
            <a:r>
              <a:rPr lang="en-US"/>
              <a:t>Thank you slide</a:t>
            </a:r>
          </a:p>
        </p:txBody>
      </p:sp>
      <p:sp>
        <p:nvSpPr>
          <p:cNvPr id="6" name="Text Placeholder 5"/>
          <p:cNvSpPr>
            <a:spLocks noGrp="1"/>
          </p:cNvSpPr>
          <p:nvPr>
            <p:ph type="body" sz="quarter" idx="12"/>
          </p:nvPr>
        </p:nvSpPr>
        <p:spPr/>
        <p:txBody>
          <a:bodyPr/>
          <a:lstStyle/>
          <a:p>
            <a:endParaRPr lang="en-US" dirty="0"/>
          </a:p>
        </p:txBody>
      </p:sp>
      <p:sp>
        <p:nvSpPr>
          <p:cNvPr id="7" name="Footer Placeholder 6"/>
          <p:cNvSpPr>
            <a:spLocks noGrp="1"/>
          </p:cNvSpPr>
          <p:nvPr>
            <p:ph type="ftr" sz="quarter" idx="4294967295"/>
          </p:nvPr>
        </p:nvSpPr>
        <p:spPr>
          <a:xfrm>
            <a:off x="5295900" y="7040880"/>
            <a:ext cx="5924549" cy="365125"/>
          </a:xfrm>
        </p:spPr>
        <p:txBody>
          <a:bodyPr/>
          <a:lstStyle/>
          <a:p>
            <a:r>
              <a:rPr lang="en-US"/>
              <a:t>© 2020 Optum, Inc. All rights reserved. Confidential property of Optum. Do not distribute or reproduce without express permission from Optum.</a:t>
            </a:r>
            <a:endParaRPr lang="en-US" dirty="0"/>
          </a:p>
        </p:txBody>
      </p:sp>
    </p:spTree>
    <p:extLst>
      <p:ext uri="{BB962C8B-B14F-4D97-AF65-F5344CB8AC3E}">
        <p14:creationId xmlns:p14="http://schemas.microsoft.com/office/powerpoint/2010/main" val="88815584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Prolog: Data Factory - DCM and BPO Development (2019)</a:t>
            </a:r>
          </a:p>
        </p:txBody>
      </p:sp>
      <p:pic>
        <p:nvPicPr>
          <p:cNvPr id="4" name="Content Placeholder 3" descr="A screenshot of a social media post&#10;&#10;Description automatically generated">
            <a:extLst>
              <a:ext uri="{FF2B5EF4-FFF2-40B4-BE49-F238E27FC236}">
                <a16:creationId xmlns:a16="http://schemas.microsoft.com/office/drawing/2014/main" id="{5D6E93C3-FFC7-4B83-9046-EA8B1BC1AD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00" y="1204913"/>
            <a:ext cx="11309604" cy="1990108"/>
          </a:xfrm>
        </p:spPr>
      </p:pic>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2</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pic>
        <p:nvPicPr>
          <p:cNvPr id="6" name="Picture 5" descr="A screenshot of a social media post&#10;&#10;Description automatically generated">
            <a:extLst>
              <a:ext uri="{FF2B5EF4-FFF2-40B4-BE49-F238E27FC236}">
                <a16:creationId xmlns:a16="http://schemas.microsoft.com/office/drawing/2014/main" id="{678A31BD-4C25-4ADA-92FE-01F15B5A4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29" y="3195021"/>
            <a:ext cx="11315700" cy="2893807"/>
          </a:xfrm>
          <a:prstGeom prst="rect">
            <a:avLst/>
          </a:prstGeom>
        </p:spPr>
      </p:pic>
    </p:spTree>
    <p:extLst>
      <p:ext uri="{BB962C8B-B14F-4D97-AF65-F5344CB8AC3E}">
        <p14:creationId xmlns:p14="http://schemas.microsoft.com/office/powerpoint/2010/main" val="326674816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Prolog: Data Factory - DCM and BPO Development (2019)</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3</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pic>
        <p:nvPicPr>
          <p:cNvPr id="8" name="Picture 7" descr="A screenshot of a social media post&#10;&#10;Description automatically generated">
            <a:extLst>
              <a:ext uri="{FF2B5EF4-FFF2-40B4-BE49-F238E27FC236}">
                <a16:creationId xmlns:a16="http://schemas.microsoft.com/office/drawing/2014/main" id="{18AF0137-B539-46A2-88E2-7DC128076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67" y="1299025"/>
            <a:ext cx="10574766" cy="4703742"/>
          </a:xfrm>
          <a:prstGeom prst="rect">
            <a:avLst/>
          </a:prstGeom>
        </p:spPr>
      </p:pic>
    </p:spTree>
    <p:extLst>
      <p:ext uri="{BB962C8B-B14F-4D97-AF65-F5344CB8AC3E}">
        <p14:creationId xmlns:p14="http://schemas.microsoft.com/office/powerpoint/2010/main" val="911486997"/>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Work-Stream: OPA Data Preparation(Original/’Crosswalk’) </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4</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pic>
        <p:nvPicPr>
          <p:cNvPr id="4" name="Picture 3" descr="A screenshot of a social media post&#10;&#10;Description automatically generated">
            <a:extLst>
              <a:ext uri="{FF2B5EF4-FFF2-40B4-BE49-F238E27FC236}">
                <a16:creationId xmlns:a16="http://schemas.microsoft.com/office/drawing/2014/main" id="{29CECA65-24CB-4D16-84FC-E673DC13E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948" y="1074058"/>
            <a:ext cx="9402184" cy="5186893"/>
          </a:xfrm>
          <a:prstGeom prst="rect">
            <a:avLst/>
          </a:prstGeom>
        </p:spPr>
      </p:pic>
    </p:spTree>
    <p:extLst>
      <p:ext uri="{BB962C8B-B14F-4D97-AF65-F5344CB8AC3E}">
        <p14:creationId xmlns:p14="http://schemas.microsoft.com/office/powerpoint/2010/main" val="183152956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Work-Stream: OPA Data Preparation(DCM 7.2++) </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5</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pic>
        <p:nvPicPr>
          <p:cNvPr id="5" name="Picture 4" descr="A screenshot of a cell phone&#10;&#10;Description automatically generated">
            <a:extLst>
              <a:ext uri="{FF2B5EF4-FFF2-40B4-BE49-F238E27FC236}">
                <a16:creationId xmlns:a16="http://schemas.microsoft.com/office/drawing/2014/main" id="{2B0C8CDE-1501-45EB-ADA4-39C2E6DEF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81" y="1074057"/>
            <a:ext cx="10531737" cy="5133105"/>
          </a:xfrm>
          <a:prstGeom prst="rect">
            <a:avLst/>
          </a:prstGeom>
        </p:spPr>
      </p:pic>
    </p:spTree>
    <p:extLst>
      <p:ext uri="{BB962C8B-B14F-4D97-AF65-F5344CB8AC3E}">
        <p14:creationId xmlns:p14="http://schemas.microsoft.com/office/powerpoint/2010/main" val="381962980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Key Results</a:t>
            </a:r>
          </a:p>
        </p:txBody>
      </p:sp>
      <p:sp>
        <p:nvSpPr>
          <p:cNvPr id="7" name="Text Placeholder 6"/>
          <p:cNvSpPr>
            <a:spLocks noGrp="1"/>
          </p:cNvSpPr>
          <p:nvPr>
            <p:ph type="body" idx="1"/>
          </p:nvPr>
        </p:nvSpPr>
        <p:spPr/>
        <p:txBody>
          <a:bodyPr/>
          <a:lstStyle/>
          <a:p>
            <a:endParaRPr lang="en-US"/>
          </a:p>
        </p:txBody>
      </p:sp>
      <p:sp>
        <p:nvSpPr>
          <p:cNvPr id="2" name="Footer Placeholder 1"/>
          <p:cNvSpPr>
            <a:spLocks noGrp="1"/>
          </p:cNvSpPr>
          <p:nvPr>
            <p:ph type="ftr" sz="quarter" idx="4294967295"/>
          </p:nvPr>
        </p:nvSpPr>
        <p:spPr>
          <a:xfrm>
            <a:off x="5295900" y="7040880"/>
            <a:ext cx="5924549" cy="365125"/>
          </a:xfrm>
        </p:spPr>
        <p:txBody>
          <a:bodyPr/>
          <a:lstStyle/>
          <a:p>
            <a:r>
              <a:rPr lang="en-US"/>
              <a:t>© 2020 Optum, Inc. All rights reserved. Confidential property of Optum. Do not distribute or reproduce without express permission from Optum.</a:t>
            </a:r>
            <a:endParaRPr lang="en-US" dirty="0"/>
          </a:p>
        </p:txBody>
      </p:sp>
    </p:spTree>
    <p:extLst>
      <p:ext uri="{BB962C8B-B14F-4D97-AF65-F5344CB8AC3E}">
        <p14:creationId xmlns:p14="http://schemas.microsoft.com/office/powerpoint/2010/main" val="288299833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3200" dirty="0">
                <a:latin typeface="+mn-lt"/>
              </a:rPr>
              <a:t>Significant reduction in complexity of the OPA data preparation process for DCM</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7</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pic>
        <p:nvPicPr>
          <p:cNvPr id="4" name="Picture 3" descr="A screenshot of a social media post&#10;&#10;Description automatically generated">
            <a:extLst>
              <a:ext uri="{FF2B5EF4-FFF2-40B4-BE49-F238E27FC236}">
                <a16:creationId xmlns:a16="http://schemas.microsoft.com/office/drawing/2014/main" id="{9C5A5A18-BA54-4F8C-8C95-E939FF6CE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11" y="1161827"/>
            <a:ext cx="5066852" cy="495927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6DDE1C42-BE86-4F7B-9145-0EDE34748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338" y="1074058"/>
            <a:ext cx="4963566" cy="5047044"/>
          </a:xfrm>
          <a:prstGeom prst="rect">
            <a:avLst/>
          </a:prstGeom>
        </p:spPr>
      </p:pic>
      <p:sp>
        <p:nvSpPr>
          <p:cNvPr id="7" name="Arrow: Right 6">
            <a:extLst>
              <a:ext uri="{FF2B5EF4-FFF2-40B4-BE49-F238E27FC236}">
                <a16:creationId xmlns:a16="http://schemas.microsoft.com/office/drawing/2014/main" id="{4CE7FE0B-6469-4ECB-86A8-AAD0D6DEE6B4}"/>
              </a:ext>
            </a:extLst>
          </p:cNvPr>
          <p:cNvSpPr/>
          <p:nvPr/>
        </p:nvSpPr>
        <p:spPr>
          <a:xfrm>
            <a:off x="5663946" y="3355264"/>
            <a:ext cx="978408"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Tree>
    <p:extLst>
      <p:ext uri="{BB962C8B-B14F-4D97-AF65-F5344CB8AC3E}">
        <p14:creationId xmlns:p14="http://schemas.microsoft.com/office/powerpoint/2010/main" val="371582917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mn-lt"/>
              </a:rPr>
              <a:t>No ETL support required by Impact Implementations for OPA DCM Clients (Those steps no longer occur)</a:t>
            </a:r>
          </a:p>
        </p:txBody>
      </p:sp>
      <p:sp>
        <p:nvSpPr>
          <p:cNvPr id="15" name="Slide Number Placeholder 14"/>
          <p:cNvSpPr>
            <a:spLocks noGrp="1"/>
          </p:cNvSpPr>
          <p:nvPr>
            <p:ph type="sldNum" sz="quarter" idx="16"/>
          </p:nvPr>
        </p:nvSpPr>
        <p:spPr>
          <a:xfrm>
            <a:off x="11265408" y="6448111"/>
            <a:ext cx="539496" cy="230833"/>
          </a:xfrm>
        </p:spPr>
        <p:txBody>
          <a:bodyPr/>
          <a:lstStyle/>
          <a:p>
            <a:fld id="{901F1369-4AEB-4520-96C0-9F78886180C1}" type="slidenum">
              <a:rPr lang="en-US" smtClean="0"/>
              <a:pPr/>
              <a:t>8</a:t>
            </a:fld>
            <a:endParaRPr lang="en-US" dirty="0"/>
          </a:p>
        </p:txBody>
      </p:sp>
      <p:sp>
        <p:nvSpPr>
          <p:cNvPr id="2" name="Footer Placeholder 1"/>
          <p:cNvSpPr>
            <a:spLocks noGrp="1"/>
          </p:cNvSpPr>
          <p:nvPr>
            <p:ph type="ftr" sz="quarter" idx="15"/>
          </p:nvPr>
        </p:nvSpPr>
        <p:spPr/>
        <p:txBody>
          <a:bodyPr/>
          <a:lstStyle/>
          <a:p>
            <a:pPr algn="r"/>
            <a:r>
              <a:rPr lang="en-US"/>
              <a:t>© 2020 Optum, Inc. All rights reserved. Confidential property of Optum. Do not distribute or reproduce without express permission from Optum.</a:t>
            </a:r>
          </a:p>
        </p:txBody>
      </p:sp>
      <p:sp>
        <p:nvSpPr>
          <p:cNvPr id="7" name="Arrow: Right 6">
            <a:extLst>
              <a:ext uri="{FF2B5EF4-FFF2-40B4-BE49-F238E27FC236}">
                <a16:creationId xmlns:a16="http://schemas.microsoft.com/office/drawing/2014/main" id="{4CE7FE0B-6469-4ECB-86A8-AAD0D6DEE6B4}"/>
              </a:ext>
            </a:extLst>
          </p:cNvPr>
          <p:cNvSpPr/>
          <p:nvPr/>
        </p:nvSpPr>
        <p:spPr>
          <a:xfrm>
            <a:off x="5663946" y="3355264"/>
            <a:ext cx="978408" cy="48463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5" name="Picture 4" descr="A picture containing drawing&#10;&#10;Description automatically generated">
            <a:extLst>
              <a:ext uri="{FF2B5EF4-FFF2-40B4-BE49-F238E27FC236}">
                <a16:creationId xmlns:a16="http://schemas.microsoft.com/office/drawing/2014/main" id="{EAF88F75-3FA4-479B-A04F-5FDDDF9BD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261" y="2076227"/>
            <a:ext cx="5948979" cy="3216536"/>
          </a:xfrm>
          <a:prstGeom prst="rect">
            <a:avLst/>
          </a:prstGeom>
        </p:spPr>
      </p:pic>
    </p:spTree>
    <p:extLst>
      <p:ext uri="{BB962C8B-B14F-4D97-AF65-F5344CB8AC3E}">
        <p14:creationId xmlns:p14="http://schemas.microsoft.com/office/powerpoint/2010/main" val="235926419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21"/>
          </p:nvPr>
        </p:nvSpPr>
        <p:spPr/>
        <p:txBody>
          <a:bodyPr/>
          <a:lstStyle/>
          <a:p>
            <a:r>
              <a:rPr lang="en-US" sz="2000" dirty="0">
                <a:solidFill>
                  <a:srgbClr val="55565A"/>
                </a:solidFill>
              </a:rPr>
              <a:t>Loaded row counts match raw file submission counts</a:t>
            </a:r>
          </a:p>
          <a:p>
            <a:endParaRPr lang="en-US" sz="2000" dirty="0">
              <a:solidFill>
                <a:srgbClr val="55565A"/>
              </a:solidFill>
            </a:endParaRPr>
          </a:p>
          <a:p>
            <a:pPr marL="342900" indent="-342900">
              <a:buFont typeface="Arial" panose="020B0604020202020204" pitchFamily="34" charset="0"/>
              <a:buChar char="•"/>
            </a:pPr>
            <a:r>
              <a:rPr lang="en-US" dirty="0">
                <a:solidFill>
                  <a:srgbClr val="55565A"/>
                </a:solidFill>
              </a:rPr>
              <a:t>Messages on row count mis-matches</a:t>
            </a:r>
          </a:p>
          <a:p>
            <a:pPr marL="342900" indent="-342900">
              <a:buFont typeface="Arial" panose="020B0604020202020204" pitchFamily="34" charset="0"/>
              <a:buChar char="•"/>
            </a:pPr>
            <a:r>
              <a:rPr lang="en-US" dirty="0">
                <a:solidFill>
                  <a:srgbClr val="55565A"/>
                </a:solidFill>
              </a:rPr>
              <a:t>Process halts upon mis-match</a:t>
            </a:r>
          </a:p>
          <a:p>
            <a:endParaRPr lang="en-US" dirty="0"/>
          </a:p>
        </p:txBody>
      </p:sp>
      <p:sp>
        <p:nvSpPr>
          <p:cNvPr id="26" name="Text Placeholder 25"/>
          <p:cNvSpPr>
            <a:spLocks noGrp="1"/>
          </p:cNvSpPr>
          <p:nvPr>
            <p:ph type="body" sz="quarter" idx="16"/>
          </p:nvPr>
        </p:nvSpPr>
        <p:spPr/>
        <p:txBody>
          <a:bodyPr/>
          <a:lstStyle/>
          <a:p>
            <a:r>
              <a:rPr lang="en-US" sz="2000" dirty="0">
                <a:solidFill>
                  <a:schemeClr val="bg2"/>
                </a:solidFill>
              </a:rPr>
              <a:t>Control Total Matching</a:t>
            </a:r>
          </a:p>
          <a:p>
            <a:endParaRPr lang="en-US" dirty="0"/>
          </a:p>
        </p:txBody>
      </p:sp>
      <p:sp>
        <p:nvSpPr>
          <p:cNvPr id="28" name="Text Placeholder 27"/>
          <p:cNvSpPr>
            <a:spLocks noGrp="1"/>
          </p:cNvSpPr>
          <p:nvPr>
            <p:ph type="body" sz="quarter" idx="20"/>
          </p:nvPr>
        </p:nvSpPr>
        <p:spPr/>
        <p:txBody>
          <a:bodyPr/>
          <a:lstStyle/>
          <a:p>
            <a:r>
              <a:rPr lang="en-US" sz="2000" dirty="0">
                <a:solidFill>
                  <a:srgbClr val="55565A"/>
                </a:solidFill>
              </a:rPr>
              <a:t>Validates input data against table constraints</a:t>
            </a:r>
          </a:p>
          <a:p>
            <a:pPr marL="342900" indent="-342900">
              <a:buFont typeface="Arial" panose="020B0604020202020204" pitchFamily="34" charset="0"/>
              <a:buChar char="•"/>
            </a:pPr>
            <a:endParaRPr lang="en-US" sz="2000" dirty="0">
              <a:solidFill>
                <a:srgbClr val="55565A"/>
              </a:solidFill>
            </a:endParaRPr>
          </a:p>
          <a:p>
            <a:pPr marL="342900" indent="-342900">
              <a:buFont typeface="Arial" panose="020B0604020202020204" pitchFamily="34" charset="0"/>
              <a:buChar char="•"/>
            </a:pPr>
            <a:r>
              <a:rPr lang="en-US" dirty="0">
                <a:solidFill>
                  <a:srgbClr val="55565A"/>
                </a:solidFill>
              </a:rPr>
              <a:t>Messages and reports on field/structural problems</a:t>
            </a:r>
          </a:p>
          <a:p>
            <a:pPr marL="342900" indent="-342900">
              <a:buFont typeface="Arial" panose="020B0604020202020204" pitchFamily="34" charset="0"/>
              <a:buChar char="•"/>
            </a:pPr>
            <a:r>
              <a:rPr lang="en-US" dirty="0">
                <a:solidFill>
                  <a:srgbClr val="55565A"/>
                </a:solidFill>
              </a:rPr>
              <a:t>Process halts upon any invalid data</a:t>
            </a:r>
          </a:p>
          <a:p>
            <a:pPr marL="285750" indent="-285750">
              <a:buFont typeface="Arial" panose="020B0604020202020204" pitchFamily="34" charset="0"/>
              <a:buChar char="•"/>
            </a:pPr>
            <a:endParaRPr lang="en-US" dirty="0"/>
          </a:p>
        </p:txBody>
      </p:sp>
      <p:sp>
        <p:nvSpPr>
          <p:cNvPr id="25" name="Text Placeholder 24"/>
          <p:cNvSpPr>
            <a:spLocks noGrp="1"/>
          </p:cNvSpPr>
          <p:nvPr>
            <p:ph type="body" sz="quarter" idx="15"/>
          </p:nvPr>
        </p:nvSpPr>
        <p:spPr>
          <a:xfrm>
            <a:off x="4336293" y="1828797"/>
            <a:ext cx="3657600" cy="663575"/>
          </a:xfrm>
          <a:solidFill>
            <a:srgbClr val="A22B38"/>
          </a:solidFill>
        </p:spPr>
        <p:txBody>
          <a:bodyPr/>
          <a:lstStyle/>
          <a:p>
            <a:r>
              <a:rPr lang="en-US" dirty="0">
                <a:solidFill>
                  <a:schemeClr val="bg2"/>
                </a:solidFill>
              </a:rPr>
              <a:t>Schema/Structural Validation of files in real time</a:t>
            </a:r>
          </a:p>
        </p:txBody>
      </p:sp>
      <p:sp>
        <p:nvSpPr>
          <p:cNvPr id="27" name="Text Placeholder 26"/>
          <p:cNvSpPr>
            <a:spLocks noGrp="1"/>
          </p:cNvSpPr>
          <p:nvPr>
            <p:ph type="body" sz="quarter" idx="19"/>
          </p:nvPr>
        </p:nvSpPr>
        <p:spPr/>
        <p:txBody>
          <a:bodyPr/>
          <a:lstStyle/>
          <a:p>
            <a:r>
              <a:rPr lang="en-US" sz="2000" dirty="0">
                <a:solidFill>
                  <a:srgbClr val="55565A"/>
                </a:solidFill>
              </a:rPr>
              <a:t>Detects completeness of file-set, and un-expected files</a:t>
            </a:r>
          </a:p>
          <a:p>
            <a:endParaRPr lang="en-US" dirty="0"/>
          </a:p>
          <a:p>
            <a:pPr marL="285750" indent="-285750">
              <a:buFont typeface="Arial" panose="020B0604020202020204" pitchFamily="34" charset="0"/>
              <a:buChar char="•"/>
            </a:pPr>
            <a:r>
              <a:rPr lang="en-US" dirty="0"/>
              <a:t>Messages missing files</a:t>
            </a:r>
          </a:p>
          <a:p>
            <a:pPr marL="285750" indent="-285750">
              <a:buFont typeface="Arial" panose="020B0604020202020204" pitchFamily="34" charset="0"/>
              <a:buChar char="•"/>
            </a:pPr>
            <a:r>
              <a:rPr lang="en-US" dirty="0"/>
              <a:t>Messages on un-expected files</a:t>
            </a:r>
          </a:p>
          <a:p>
            <a:pPr marL="285750" indent="-285750">
              <a:buFont typeface="Arial" panose="020B0604020202020204" pitchFamily="34" charset="0"/>
              <a:buChar char="•"/>
            </a:pPr>
            <a:r>
              <a:rPr lang="en-US" dirty="0"/>
              <a:t>Process halts on either case</a:t>
            </a:r>
          </a:p>
        </p:txBody>
      </p:sp>
      <p:sp>
        <p:nvSpPr>
          <p:cNvPr id="24" name="Text Placeholder 23"/>
          <p:cNvSpPr>
            <a:spLocks noGrp="1"/>
          </p:cNvSpPr>
          <p:nvPr>
            <p:ph type="body" sz="quarter" idx="14"/>
          </p:nvPr>
        </p:nvSpPr>
        <p:spPr/>
        <p:txBody>
          <a:bodyPr/>
          <a:lstStyle/>
          <a:p>
            <a:r>
              <a:rPr lang="en-US" sz="2000" dirty="0">
                <a:solidFill>
                  <a:schemeClr val="bg2"/>
                </a:solidFill>
              </a:rPr>
              <a:t>File Manifest Checking</a:t>
            </a:r>
          </a:p>
          <a:p>
            <a:endParaRPr lang="en-US" dirty="0"/>
          </a:p>
        </p:txBody>
      </p:sp>
      <p:sp>
        <p:nvSpPr>
          <p:cNvPr id="23" name="Text Placeholder 22"/>
          <p:cNvSpPr>
            <a:spLocks noGrp="1"/>
          </p:cNvSpPr>
          <p:nvPr>
            <p:ph type="body" sz="quarter" idx="13"/>
          </p:nvPr>
        </p:nvSpPr>
        <p:spPr/>
        <p:txBody>
          <a:bodyPr/>
          <a:lstStyle/>
          <a:p>
            <a:r>
              <a:rPr lang="en-US" sz="2400" dirty="0">
                <a:solidFill>
                  <a:srgbClr val="55565A"/>
                </a:solidFill>
              </a:rPr>
              <a:t>Built-in, just-in-time process validation steps</a:t>
            </a:r>
          </a:p>
          <a:p>
            <a:endParaRPr lang="en-US" dirty="0"/>
          </a:p>
        </p:txBody>
      </p:sp>
      <p:sp>
        <p:nvSpPr>
          <p:cNvPr id="22" name="Title 21"/>
          <p:cNvSpPr>
            <a:spLocks noGrp="1"/>
          </p:cNvSpPr>
          <p:nvPr>
            <p:ph type="title"/>
          </p:nvPr>
        </p:nvSpPr>
        <p:spPr>
          <a:xfrm>
            <a:off x="495300" y="0"/>
            <a:ext cx="11315700" cy="1074058"/>
          </a:xfrm>
        </p:spPr>
        <p:txBody>
          <a:bodyPr/>
          <a:lstStyle/>
          <a:p>
            <a:r>
              <a:rPr lang="en-US" sz="3200" dirty="0"/>
              <a:t>Significantly increased automation of the process            (Beyond </a:t>
            </a:r>
            <a:r>
              <a:rPr lang="en-US" sz="3200" dirty="0" err="1"/>
              <a:t>Opswise</a:t>
            </a:r>
            <a:r>
              <a:rPr lang="en-US" sz="3200" dirty="0"/>
              <a:t>)</a:t>
            </a:r>
          </a:p>
        </p:txBody>
      </p:sp>
      <p:sp>
        <p:nvSpPr>
          <p:cNvPr id="31" name="Slide Number Placeholder 30"/>
          <p:cNvSpPr>
            <a:spLocks noGrp="1"/>
          </p:cNvSpPr>
          <p:nvPr>
            <p:ph type="sldNum" sz="quarter" idx="24"/>
          </p:nvPr>
        </p:nvSpPr>
        <p:spPr>
          <a:xfrm>
            <a:off x="11265408" y="6448111"/>
            <a:ext cx="539496" cy="230833"/>
          </a:xfrm>
        </p:spPr>
        <p:txBody>
          <a:bodyPr/>
          <a:lstStyle/>
          <a:p>
            <a:fld id="{901F1369-4AEB-4520-96C0-9F78886180C1}" type="slidenum">
              <a:rPr lang="en-US" smtClean="0"/>
              <a:pPr/>
              <a:t>9</a:t>
            </a:fld>
            <a:endParaRPr lang="en-US" dirty="0"/>
          </a:p>
        </p:txBody>
      </p:sp>
      <p:sp>
        <p:nvSpPr>
          <p:cNvPr id="2" name="Footer Placeholder 1"/>
          <p:cNvSpPr>
            <a:spLocks noGrp="1"/>
          </p:cNvSpPr>
          <p:nvPr>
            <p:ph type="ftr" sz="quarter" idx="23"/>
          </p:nvPr>
        </p:nvSpPr>
        <p:spPr/>
        <p:txBody>
          <a:bodyPr/>
          <a:lstStyle/>
          <a:p>
            <a:pPr algn="r"/>
            <a:r>
              <a:rPr lang="en-US"/>
              <a:t>© 2020 Optum, Inc. All rights reserved. Confidential property of Optum. Do not distribute or reproduce without express permission from Optum.</a:t>
            </a:r>
          </a:p>
        </p:txBody>
      </p:sp>
      <p:pic>
        <p:nvPicPr>
          <p:cNvPr id="3" name="Picture 2">
            <a:extLst>
              <a:ext uri="{FF2B5EF4-FFF2-40B4-BE49-F238E27FC236}">
                <a16:creationId xmlns:a16="http://schemas.microsoft.com/office/drawing/2014/main" id="{D45D72AB-658F-4370-B598-2A51C0B2F43D}"/>
              </a:ext>
            </a:extLst>
          </p:cNvPr>
          <p:cNvPicPr>
            <a:picLocks noChangeAspect="1"/>
          </p:cNvPicPr>
          <p:nvPr/>
        </p:nvPicPr>
        <p:blipFill>
          <a:blip r:embed="rId3"/>
          <a:stretch>
            <a:fillRect/>
          </a:stretch>
        </p:blipFill>
        <p:spPr>
          <a:xfrm>
            <a:off x="1479331" y="4615921"/>
            <a:ext cx="1444800" cy="1029333"/>
          </a:xfrm>
          <a:prstGeom prst="rect">
            <a:avLst/>
          </a:prstGeom>
        </p:spPr>
      </p:pic>
      <p:pic>
        <p:nvPicPr>
          <p:cNvPr id="4" name="Picture 3">
            <a:extLst>
              <a:ext uri="{FF2B5EF4-FFF2-40B4-BE49-F238E27FC236}">
                <a16:creationId xmlns:a16="http://schemas.microsoft.com/office/drawing/2014/main" id="{F1CF6F07-043F-4561-8019-4723B70A31A6}"/>
              </a:ext>
            </a:extLst>
          </p:cNvPr>
          <p:cNvPicPr>
            <a:picLocks noChangeAspect="1"/>
          </p:cNvPicPr>
          <p:nvPr/>
        </p:nvPicPr>
        <p:blipFill>
          <a:blip r:embed="rId4"/>
          <a:stretch>
            <a:fillRect/>
          </a:stretch>
        </p:blipFill>
        <p:spPr>
          <a:xfrm>
            <a:off x="5287893" y="4680254"/>
            <a:ext cx="1754400" cy="965000"/>
          </a:xfrm>
          <a:prstGeom prst="rect">
            <a:avLst/>
          </a:prstGeom>
        </p:spPr>
      </p:pic>
      <p:pic>
        <p:nvPicPr>
          <p:cNvPr id="5" name="Picture 4">
            <a:extLst>
              <a:ext uri="{FF2B5EF4-FFF2-40B4-BE49-F238E27FC236}">
                <a16:creationId xmlns:a16="http://schemas.microsoft.com/office/drawing/2014/main" id="{70672DC2-3861-4F47-8483-BB5723D4EAC9}"/>
              </a:ext>
            </a:extLst>
          </p:cNvPr>
          <p:cNvPicPr>
            <a:picLocks noChangeAspect="1"/>
          </p:cNvPicPr>
          <p:nvPr/>
        </p:nvPicPr>
        <p:blipFill>
          <a:blip r:embed="rId5"/>
          <a:stretch>
            <a:fillRect/>
          </a:stretch>
        </p:blipFill>
        <p:spPr>
          <a:xfrm>
            <a:off x="8928935" y="4635220"/>
            <a:ext cx="2154300" cy="990733"/>
          </a:xfrm>
          <a:prstGeom prst="rect">
            <a:avLst/>
          </a:prstGeom>
        </p:spPr>
      </p:pic>
    </p:spTree>
    <p:extLst>
      <p:ext uri="{BB962C8B-B14F-4D97-AF65-F5344CB8AC3E}">
        <p14:creationId xmlns:p14="http://schemas.microsoft.com/office/powerpoint/2010/main" val="64357650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50" ma:contentTypeDescription="Create a new document." ma:contentTypeScope="" ma:versionID="0ca5597bff7b8ccccc692ec8f20f6c19">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65AEAF-400B-4863-AC0E-10A4B37169A7}">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BDDC56A-FB06-4CC7-94CC-9C67E94304ED}">
  <ds:schemaRefs>
    <ds:schemaRef ds:uri="http://schemas.microsoft.com/sharepoint/v3/contenttype/forms"/>
  </ds:schemaRefs>
</ds:datastoreItem>
</file>

<file path=customXml/itemProps3.xml><?xml version="1.0" encoding="utf-8"?>
<ds:datastoreItem xmlns:ds="http://schemas.openxmlformats.org/officeDocument/2006/customXml" ds:itemID="{40AFFE3F-CA0C-4FC8-BB79-CE7BC8FEA6CD}">
  <ds:schemaRefs>
    <ds:schemaRef ds:uri="http://schemas.microsoft.com/sharepoint/events"/>
  </ds:schemaRefs>
</ds:datastoreItem>
</file>

<file path=customXml/itemProps4.xml><?xml version="1.0" encoding="utf-8"?>
<ds:datastoreItem xmlns:ds="http://schemas.openxmlformats.org/officeDocument/2006/customXml" ds:itemID="{A8AF90AF-F6BD-441C-A324-51B1E9074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2791</TotalTime>
  <Words>818</Words>
  <Application>Microsoft Office PowerPoint</Application>
  <PresentationFormat>Widescreen</PresentationFormat>
  <Paragraphs>91</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Default Theme</vt:lpstr>
      <vt:lpstr>Opswise DCM BPO V7.2 Automation Project: 2020 Process Improvement Summary Results</vt:lpstr>
      <vt:lpstr>Prolog: Data Factory - DCM and BPO Development (2019)</vt:lpstr>
      <vt:lpstr>Prolog: Data Factory - DCM and BPO Development (2019)</vt:lpstr>
      <vt:lpstr>Work-Stream: OPA Data Preparation(Original/’Crosswalk’) </vt:lpstr>
      <vt:lpstr>Work-Stream: OPA Data Preparation(DCM 7.2++) </vt:lpstr>
      <vt:lpstr>Key Results</vt:lpstr>
      <vt:lpstr>Significant reduction in complexity of the OPA data preparation process for DCM</vt:lpstr>
      <vt:lpstr>No ETL support required by Impact Implementations for OPA DCM Clients (Those steps no longer occur)</vt:lpstr>
      <vt:lpstr>Significantly increased automation of the process            (Beyond Opswise)</vt:lpstr>
      <vt:lpstr>Additional Benefits</vt:lpstr>
      <vt:lpstr>Beneficial Side-Effects</vt:lpstr>
      <vt:lpstr>PowerPoint Presentation</vt:lpstr>
      <vt:lpstr>Christopher Amendola </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Amendola, Christopher A</cp:lastModifiedBy>
  <cp:revision>56</cp:revision>
  <dcterms:created xsi:type="dcterms:W3CDTF">2019-06-11T18:23:50Z</dcterms:created>
  <dcterms:modified xsi:type="dcterms:W3CDTF">2020-06-15T17:00:39Z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